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9144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2" roundtripDataSignature="AMtx7mgjpLvuC3pKUUPhyJWj0NF9sG9A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375" y="0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20187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375" y="9120187"/>
            <a:ext cx="3170237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8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731837" y="4560887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44" name="Google Shape;44;p2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59" name="Google Shape;59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60" name="Google Shape;60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61" name="Google Shape;61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8" name="Google Shape;68;p2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nmousavi@jacksonsd.or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22.jp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457200" y="274637"/>
            <a:ext cx="8382000" cy="6049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</a:pPr>
            <a:br>
              <a:rPr b="1" i="0" lang="en-US" sz="7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20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Bienvenue dans la classe de français.</a:t>
            </a:r>
            <a:br>
              <a:rPr b="1" i="0" lang="en-US" sz="720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i="0" lang="en-US" sz="5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80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nmousavi@jacksonsd.org</a:t>
            </a:r>
            <a:r>
              <a:rPr b="1" i="0" lang="en-US" sz="48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C:\Documents and Settings\nmousavi\Local Settings\Temporary Internet Files\Content.IE5\05UNG1QV\MPj04365770000[1].jpg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304800"/>
            <a:ext cx="1333814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nmousavi\Local Settings\Temporary Internet Files\Content.IE5\C9QNGX6B\MPj04364100000[1].jpg"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8475" y="3150350"/>
            <a:ext cx="106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nmousavi\Local Settings\Temporary Internet Files\Content.IE5\05UNG1QV\MCj04379980000[1].wmf"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7000" y="304800"/>
            <a:ext cx="18637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nmousavi\Local Settings\Temporary Internet Files\Content.IE5\SLAR8X27\MCj04379960000[1].wmf"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76800" y="304800"/>
            <a:ext cx="1863725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nmousavi\Local Settings\Temporary Internet Files\Content.IE5\05UNG1QV\MPj04008900000[1].jpg"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37454" y="304800"/>
            <a:ext cx="1447775" cy="9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/>
          <p:nvPr>
            <p:ph type="title"/>
          </p:nvPr>
        </p:nvSpPr>
        <p:spPr>
          <a:xfrm>
            <a:off x="568325" y="18367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Google Classroom</a:t>
            </a:r>
            <a:endParaRPr/>
          </a:p>
        </p:txBody>
      </p:sp>
      <p:pic>
        <p:nvPicPr>
          <p:cNvPr descr="Image result for Google Classroom"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" y="190500"/>
            <a:ext cx="8572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0"/>
          <p:cNvSpPr txBox="1"/>
          <p:nvPr/>
        </p:nvSpPr>
        <p:spPr>
          <a:xfrm>
            <a:off x="1447800" y="3733800"/>
            <a:ext cx="5410200" cy="2554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r>
              <a:rPr b="0"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use Google Classroom to communicate with my students. Please remind your child to check Google Classroom every day.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"/>
          <p:cNvSpPr txBox="1"/>
          <p:nvPr>
            <p:ph idx="1" type="body"/>
          </p:nvPr>
        </p:nvSpPr>
        <p:spPr>
          <a:xfrm>
            <a:off x="0" y="762000"/>
            <a:ext cx="86868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Char char="•"/>
            </a:pPr>
            <a:r>
              <a:rPr b="0" i="1" lang="en-US" sz="40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am available after school unless there is an emergency, a faculty/ department meeting, world cultures club or class of 2022 meeting.  If you need to get in touch with me you can call your child’s guidance counselor or e-mail me at </a:t>
            </a:r>
            <a:r>
              <a:rPr b="1" i="0" lang="en-US" sz="4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nmousavi@jacksonsd.org</a:t>
            </a:r>
            <a:r>
              <a:rPr b="1" i="0" lang="en-US" sz="40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b="0" i="0" sz="40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8900" lvl="0" marL="3429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 txBox="1"/>
          <p:nvPr>
            <p:ph idx="1" type="body"/>
          </p:nvPr>
        </p:nvSpPr>
        <p:spPr>
          <a:xfrm>
            <a:off x="304800" y="304800"/>
            <a:ext cx="8382000" cy="582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Char char="•"/>
            </a:pPr>
            <a:r>
              <a:rPr b="0" i="1" lang="en-US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b="0" i="1" lang="en-US" sz="3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eñora Cafara and I are  the class advisors for the World Cultures Club. We usually meet every other Wednesday. We explore different cultures; Oktoberfest, Chinese New Year, Mardi Gras and Cinco the Mayo to name a few… </a:t>
            </a:r>
            <a:endParaRPr sz="2300"/>
          </a:p>
        </p:txBody>
      </p:sp>
      <p:pic>
        <p:nvPicPr>
          <p:cNvPr id="175" name="Google Shape;17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950" y="3725850"/>
            <a:ext cx="1903849" cy="253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9050" y="3887351"/>
            <a:ext cx="3384632" cy="253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4925" y="4074725"/>
            <a:ext cx="2454298" cy="184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idx="1" type="body"/>
          </p:nvPr>
        </p:nvSpPr>
        <p:spPr>
          <a:xfrm>
            <a:off x="304800" y="304800"/>
            <a:ext cx="8382000" cy="582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•"/>
            </a:pPr>
            <a:r>
              <a:rPr b="0" i="1" lang="en-US" sz="36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Señora Cafara and I are also the class advisors for the for the class of 2022. We hope your students will get involved with student council.</a:t>
            </a:r>
            <a:endParaRPr sz="2800"/>
          </a:p>
        </p:txBody>
      </p:sp>
      <p:pic>
        <p:nvPicPr>
          <p:cNvPr descr="Image result for jackson memorial high school" id="183" name="Google Shape;1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725" y="2709400"/>
            <a:ext cx="4851199" cy="1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213" y="4435201"/>
            <a:ext cx="1648220" cy="219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7250" y="2969000"/>
            <a:ext cx="2367875" cy="315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idx="1" type="body"/>
          </p:nvPr>
        </p:nvSpPr>
        <p:spPr>
          <a:xfrm>
            <a:off x="457200" y="685800"/>
            <a:ext cx="8229600" cy="544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Char char="•"/>
            </a:pPr>
            <a:r>
              <a:rPr b="0" i="1" lang="en-US" sz="40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your child complains about learning a FOREIGN (world) language please remember that English is “my” foreign language and I would like to end this PowerPoint Presentation with the following poster I found on the internet: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glish Is A Crazy Language" id="197" name="Google Shape;1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28600"/>
            <a:ext cx="77724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 txBox="1"/>
          <p:nvPr>
            <p:ph type="title"/>
          </p:nvPr>
        </p:nvSpPr>
        <p:spPr>
          <a:xfrm>
            <a:off x="0" y="304800"/>
            <a:ext cx="8686800" cy="2544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Comic Sans MS"/>
              <a:buNone/>
            </a:pPr>
            <a:r>
              <a:rPr b="0" i="0" lang="en-US" sz="960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</a:t>
            </a:r>
            <a:br>
              <a:rPr b="0" i="0" lang="en-US" sz="9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40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(the end) </a:t>
            </a:r>
            <a:endParaRPr/>
          </a:p>
        </p:txBody>
      </p:sp>
      <p:pic>
        <p:nvPicPr>
          <p:cNvPr descr="http://www.agms.fr/images_site/Image/Previo_dit_au_revoir.gif" id="203" name="Google Shape;2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200400"/>
            <a:ext cx="3810000" cy="2720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ilovegenerator.com/large/au-revoir-love-132318188092.png" id="204" name="Google Shape;2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8800" y="685800"/>
            <a:ext cx="2967037" cy="2522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taticclub.caradisiac.com/1/humour-detente/humour/photo/hd/796258796/9110420e2/humour-merci-big.gif?v=6" id="205" name="Google Shape;20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381000"/>
            <a:ext cx="294322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ireetmerveilles.org/medias/images/aurevoir.gif" id="206" name="Google Shape;20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43400" y="3581400"/>
            <a:ext cx="1524000" cy="2017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uper-ligue.com/blogue/Images/salut2.gif" id="207" name="Google Shape;20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43550" y="3714750"/>
            <a:ext cx="360045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>
            <p:ph idx="1" type="body"/>
          </p:nvPr>
        </p:nvSpPr>
        <p:spPr>
          <a:xfrm>
            <a:off x="1017587" y="381000"/>
            <a:ext cx="6907212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Bonjour!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grew up in Ghent, Belgium and was raised in a bilingual home. My dad spoke Flemish (Dutch) and my mom spoke French.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moved to the United States when I was a teenager and I graduated from Clemson University with a degree in Psychology and French.   </a:t>
            </a:r>
            <a:endParaRPr/>
          </a:p>
        </p:txBody>
      </p:sp>
      <p:pic>
        <p:nvPicPr>
          <p:cNvPr descr="http://www.hdwallpapers.in/walls/evening_in_ghent_belgium-normal.jpg"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40000">
            <a:off x="757237" y="3929062"/>
            <a:ext cx="3463925" cy="259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on.com : Clemson Tigers Football National Champions Banner : Sports &amp;amp;  Outdoors"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3600" y="3444875"/>
            <a:ext cx="1981200" cy="31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idx="1" type="body"/>
          </p:nvPr>
        </p:nvSpPr>
        <p:spPr>
          <a:xfrm>
            <a:off x="38100" y="381000"/>
            <a:ext cx="89154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mic Sans MS"/>
              <a:buChar char="•"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use the </a:t>
            </a:r>
            <a:r>
              <a:rPr b="1" i="0" lang="en-US" sz="5400" u="sng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D’accord </a:t>
            </a: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(by Vista) series for all levels including </a:t>
            </a:r>
            <a:r>
              <a:rPr b="0" i="0" lang="en-US" sz="54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AP</a:t>
            </a: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</p:txBody>
      </p:sp>
      <p:pic>
        <p:nvPicPr>
          <p:cNvPr descr="ISBN: DAC3 L1 - D&amp;#39;accord! ©2019, Level 1"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3792537"/>
            <a:ext cx="2386012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BN: DAC L2 - D&amp;#39;accord! ©2019, Level 2"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5537" y="3792537"/>
            <a:ext cx="2384425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èmes - French Textbook &amp;amp; Supersite Code for Secondary Education"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3375" y="3792537"/>
            <a:ext cx="2384425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BN: DAC3 L3 - D&amp;#39;accord! ©2019, Level 3" id="109" name="Google Shape;10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8200" y="3792537"/>
            <a:ext cx="2386012" cy="26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idx="1" type="body"/>
          </p:nvPr>
        </p:nvSpPr>
        <p:spPr>
          <a:xfrm>
            <a:off x="304800" y="304800"/>
            <a:ext cx="8559300" cy="23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Students can login on vhlcentral.com and access their online textbook. All the information to access the book is on Google Classroom.</a:t>
            </a:r>
            <a:endParaRPr b="0" i="0" sz="3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0" y="5181612"/>
            <a:ext cx="8713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class set of books is also available in the classroom.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600" y="2620500"/>
            <a:ext cx="1919324" cy="255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6875" y="2201846"/>
            <a:ext cx="2233302" cy="29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381000" y="685800"/>
            <a:ext cx="66294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</a:t>
            </a:r>
            <a:r>
              <a:rPr b="1" i="0" lang="en-US" sz="3200" u="sng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D’accord 1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book is used for French 1 and French 1 Honors.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</a:t>
            </a:r>
            <a:r>
              <a:rPr b="1" i="0" lang="en-US" sz="3200" u="sng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D’accord 1 and 2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books  are used for French 2 and French 2 Honors.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</a:t>
            </a:r>
            <a:r>
              <a:rPr b="1" i="0" lang="en-US" sz="3200" u="sng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D’accord 2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book  is used for French 3 and French 3 Honors.</a:t>
            </a:r>
            <a:endParaRPr/>
          </a:p>
        </p:txBody>
      </p:sp>
      <p:pic>
        <p:nvPicPr>
          <p:cNvPr descr="ISBN: DAC3 L1 - D&amp;#39;accord! ©2019, Level 1" id="123" name="Google Shape;1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1987" y="228600"/>
            <a:ext cx="1631950" cy="1808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BN: DAC L2 - D&amp;#39;accord! ©2019, Level 2" id="124" name="Google Shape;1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9937" y="2517775"/>
            <a:ext cx="1643062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BN: DAC3 L1 - D&amp;#39;accord! ©2019, Level 1" id="125" name="Google Shape;1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1800" y="3200400"/>
            <a:ext cx="1631950" cy="1808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BN: DAC L2 - D&amp;#39;accord! ©2019, Level 2" id="126" name="Google Shape;12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1212" y="5068887"/>
            <a:ext cx="1439862" cy="15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idx="1" type="body"/>
          </p:nvPr>
        </p:nvSpPr>
        <p:spPr>
          <a:xfrm>
            <a:off x="381000" y="685800"/>
            <a:ext cx="66294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</a:t>
            </a:r>
            <a:r>
              <a:rPr b="1" i="0" lang="en-US" sz="3200" u="sng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D’accord 3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book is used for French 4 and French 4H Honors.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1" i="0" lang="en-US" sz="3200" u="sng" cap="none" strike="noStrik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Thèmes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other books are  used for AP French.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SBN: DAC3 L3 - D&amp;#39;accord! ©2019, Level 3" id="132" name="Google Shape;1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4200" y="381000"/>
            <a:ext cx="1766887" cy="1958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èmes - French Textbook &amp;amp; Supersite Code for Secondary Education" id="133" name="Google Shape;1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6112" y="2895600"/>
            <a:ext cx="1766887" cy="1958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on.com: AP French Language and Culture with Online Test &amp;amp; Downloadable  Audio (Barron&amp;#39;s Test Prep): 9781438011752: Kurbegov Ed.S., Eliane, Weiss  M.A., Edward: Books" id="134" name="Google Shape;13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8800" y="4197350"/>
            <a:ext cx="1765300" cy="2300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/>
          <p:nvPr>
            <p:ph idx="1" type="body"/>
          </p:nvPr>
        </p:nvSpPr>
        <p:spPr>
          <a:xfrm>
            <a:off x="152400" y="381000"/>
            <a:ext cx="88392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Blue, white and red are the colors of the French flag.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t/>
            </a:r>
            <a:endParaRPr b="0" i="0" sz="5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Everything in my class is coordinated the same way. Especially the baskets.</a:t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⮚"/>
            </a:pPr>
            <a:r>
              <a:rPr b="1" i="0" lang="en-US" sz="320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French 1H period 1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2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French 1  period 2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FSS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229.photobucket.com/albums/ee233/cmp-stuff/flags/f/france/MEDIUM/France_flag.gif" id="140" name="Google Shape;14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200" y="1066800"/>
            <a:ext cx="2166937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.hisupplier.com/var/userImages/2011-07/12/154619706_Plastic_Basket_Organizer_s.jpg" id="141" name="Google Shape;14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7600" y="54102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olyvore.com/cgi/img-thing?.out=jpg&amp;size=l&amp;tid=25977705" id="142" name="Google Shape;14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0300" y="44958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foodservicewarehouse.com/Prd/1900SQ/ThunderGroup_PLFB003.jpg" id="143" name="Google Shape;14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7600" y="3352800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/>
        </p:nvSpPr>
        <p:spPr>
          <a:xfrm>
            <a:off x="887100" y="512925"/>
            <a:ext cx="86868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omic Sans MS"/>
              <a:buNone/>
            </a:pPr>
            <a:r>
              <a:rPr b="1" i="0" lang="en-US" sz="360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GRADING FOR THE WORLD LANGUAGE DEPARTMENT:</a:t>
            </a:r>
            <a:endParaRPr b="0" i="0" sz="3600" u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t/>
            </a:r>
            <a:endParaRPr b="1" i="0" sz="54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oto Sans Symbols"/>
              <a:buChar char="❑"/>
            </a:pPr>
            <a:r>
              <a:rPr b="1" i="0" lang="en-US" sz="5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50% tests/ projects/ quizzes</a:t>
            </a:r>
            <a:endParaRPr b="0" i="0" sz="54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oto Sans Symbols"/>
              <a:buChar char="❑"/>
            </a:pPr>
            <a:r>
              <a:rPr b="1" i="0" lang="en-US" sz="5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30% class participation</a:t>
            </a:r>
            <a:endParaRPr b="0" i="0" sz="54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oto Sans Symbols"/>
              <a:buChar char="❑"/>
            </a:pPr>
            <a:r>
              <a:rPr b="1" i="0" lang="en-US" sz="5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20% homework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304800" y="1905000"/>
            <a:ext cx="8839200" cy="1249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omic Sans MS"/>
              <a:buNone/>
            </a:pPr>
            <a:r>
              <a:rPr b="1" i="1" lang="en-US" sz="440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Portal	/Genesis</a:t>
            </a:r>
            <a:endParaRPr/>
          </a:p>
        </p:txBody>
      </p:sp>
      <p:sp>
        <p:nvSpPr>
          <p:cNvPr id="154" name="Google Shape;154;p9"/>
          <p:cNvSpPr txBox="1"/>
          <p:nvPr>
            <p:ph idx="1" type="body"/>
          </p:nvPr>
        </p:nvSpPr>
        <p:spPr>
          <a:xfrm>
            <a:off x="2895600" y="2895600"/>
            <a:ext cx="5562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Char char="•"/>
            </a:pPr>
            <a:r>
              <a:rPr b="0" i="1" lang="en-US" sz="40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Please check portal to see how your child is doing. I usually update my portal every week. </a:t>
            </a:r>
            <a:endParaRPr/>
          </a:p>
        </p:txBody>
      </p:sp>
      <p:pic>
        <p:nvPicPr>
          <p:cNvPr descr="C:\Users\nmousavi\Desktop\genesis.jpg" id="155" name="Google Shape;1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429000"/>
            <a:ext cx="2343150" cy="3128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choolwires jackson nj" id="156" name="Google Shape;15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304800"/>
            <a:ext cx="35052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enesis grades" id="157" name="Google Shape;15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4800" y="685800"/>
            <a:ext cx="47625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2002-12-10T02:08:43Z</dcterms:created>
  <dc:creator>Nancy Mousavi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